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12192000"/>
  <p:embeddedFontLst>
    <p:embeddedFont>
      <p:font typeface="Bebas Neue" panose="020B0606020202050201" pitchFamily="3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ource Sans Pro" panose="020B0503030403020204" pitchFamily="34" charset="0"/>
      <p:regular r:id="rId22"/>
      <p:bold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01" d="100"/>
          <a:sy n="101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716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11" Type="http://schemas.openxmlformats.org/officeDocument/2006/relationships/image" Target="../media/image33.svg"/><Relationship Id="rId5" Type="http://schemas.openxmlformats.org/officeDocument/2006/relationships/image" Target="../media/image27.pn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sv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maiya-369/Hand-written-Digit-Recognition-SPL-1-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t="7806" b="7806"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914046"/>
            <a:ext cx="12198475" cy="30281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2815838" y="2193178"/>
            <a:ext cx="6557275" cy="19497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7679"/>
              </a:lnSpc>
              <a:buNone/>
            </a:pPr>
            <a:r>
              <a:rPr lang="en-US" sz="8438" b="1" kern="0" spc="85" dirty="0">
                <a:solidFill>
                  <a:srgbClr val="D1D5DB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Neural Network Implementation 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815838" y="4321930"/>
            <a:ext cx="6557275" cy="305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spcBef>
                <a:spcPts val="1382"/>
              </a:spcBef>
              <a:buNone/>
            </a:pPr>
            <a:r>
              <a:rPr lang="en-US" sz="1823" kern="0" spc="37" dirty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Sumaiya Islam | 10.09.2023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85679" y="5914290"/>
            <a:ext cx="1864529" cy="4070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04"/>
              </a:lnSpc>
              <a:buNone/>
            </a:pPr>
            <a:r>
              <a:rPr lang="en-US" sz="1350" kern="0" spc="27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 </a:t>
            </a:r>
            <a:br>
              <a:rPr lang="en-US" sz="1350" kern="0" spc="27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350" kern="0" spc="27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Kishan Kumar Ganguly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85679" y="6418691"/>
            <a:ext cx="1864529" cy="1922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5"/>
              </a:lnSpc>
              <a:spcBef>
                <a:spcPts val="752"/>
              </a:spcBef>
              <a:buNone/>
            </a:pPr>
            <a:r>
              <a:rPr lang="en-US" sz="1148" b="1" kern="0" spc="23" dirty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University of Dhaka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95226"/>
            <a:ext cx="11998500" cy="6665833"/>
          </a:xfrm>
          <a:prstGeom prst="rect">
            <a:avLst/>
          </a:prstGeom>
          <a:solidFill>
            <a:srgbClr val="0C0C0C"/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40558" t="-7771" r="-40558" b="-7771"/>
          <a:stretch/>
        </p:blipFill>
        <p:spPr>
          <a:xfrm>
            <a:off x="95226" y="95226"/>
            <a:ext cx="11998500" cy="6665833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2958" y="329274"/>
            <a:ext cx="4475631" cy="533267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3718806" y="460695"/>
            <a:ext cx="4502235" cy="2565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21"/>
              </a:lnSpc>
              <a:buNone/>
            </a:pPr>
            <a:r>
              <a:rPr lang="en-US" sz="1701" kern="0" spc="34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After training with few steps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76131"/>
            <a:ext cx="5570732" cy="5904024"/>
          </a:xfrm>
          <a:prstGeom prst="rect">
            <a:avLst/>
          </a:prstGeom>
          <a:solidFill>
            <a:srgbClr val="0C0C0C"/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423" t="-25141" r="-423" b="-25141"/>
          <a:stretch/>
        </p:blipFill>
        <p:spPr>
          <a:xfrm>
            <a:off x="476131" y="476131"/>
            <a:ext cx="5570732" cy="590402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142089" y="476131"/>
            <a:ext cx="5570732" cy="5904024"/>
          </a:xfrm>
          <a:prstGeom prst="rect">
            <a:avLst/>
          </a:prstGeom>
          <a:solidFill>
            <a:srgbClr val="0C0C0C"/>
          </a:solidFill>
        </p:spPr>
        <p:txBody>
          <a:bodyPr/>
          <a:lstStyle/>
          <a:p>
            <a:endParaRPr lang="en-US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4"/>
          <a:srcRect l="-2251" t="-16306" r="-2251" b="-16306"/>
          <a:stretch/>
        </p:blipFill>
        <p:spPr>
          <a:xfrm>
            <a:off x="6142089" y="476131"/>
            <a:ext cx="5570732" cy="590402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5176" y="429262"/>
            <a:ext cx="3513846" cy="523744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4349097" y="563569"/>
            <a:ext cx="3441817" cy="2441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25"/>
              </a:lnSpc>
              <a:buNone/>
            </a:pPr>
            <a:r>
              <a:rPr lang="en-US" sz="1620" kern="0" spc="32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After training with more steps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0203" y="2910015"/>
            <a:ext cx="9370257" cy="4761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2452074"/>
            <a:ext cx="952262" cy="952262"/>
          </a:xfrm>
          <a:prstGeom prst="roundRect">
            <a:avLst>
              <a:gd name="adj" fmla="val 9602"/>
            </a:avLst>
          </a:prstGeom>
          <a:solidFill>
            <a:srgbClr val="466AAD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428518" y="2833574"/>
            <a:ext cx="1047488" cy="18316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1444"/>
              </a:lnSpc>
              <a:buNone/>
            </a:pPr>
            <a:r>
              <a:rPr lang="en-US" sz="1215" kern="0" spc="24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Midterm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0760559" y="2452074"/>
            <a:ext cx="952262" cy="952262"/>
          </a:xfrm>
          <a:prstGeom prst="roundRect">
            <a:avLst>
              <a:gd name="adj" fmla="val 9602"/>
            </a:avLst>
          </a:prstGeom>
          <a:solidFill>
            <a:srgbClr val="466AAD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10712946" y="2833574"/>
            <a:ext cx="1047488" cy="18316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1444"/>
              </a:lnSpc>
              <a:buNone/>
            </a:pPr>
            <a:r>
              <a:rPr lang="en-US" sz="1215" kern="0" spc="24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Final</a:t>
            </a:r>
            <a:endParaRPr lang="en-US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6602" y="1969656"/>
            <a:ext cx="38090" cy="98083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08988" y="2862402"/>
            <a:ext cx="133317" cy="133317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02999" y="2910015"/>
            <a:ext cx="38090" cy="980830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55386" y="2862402"/>
            <a:ext cx="133317" cy="133317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49398" y="1969656"/>
            <a:ext cx="38090" cy="980830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01784" y="2862402"/>
            <a:ext cx="133317" cy="133317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3289113" y="1416490"/>
            <a:ext cx="571357" cy="571357"/>
          </a:xfrm>
          <a:prstGeom prst="roundRect">
            <a:avLst>
              <a:gd name="adj" fmla="val 16004"/>
            </a:avLst>
          </a:prstGeom>
          <a:solidFill>
            <a:srgbClr val="466AAD"/>
          </a:solidFill>
        </p:spPr>
        <p:txBody>
          <a:bodyPr/>
          <a:lstStyle/>
          <a:p>
            <a:endParaRPr lang="en-US"/>
          </a:p>
        </p:txBody>
      </p:sp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44138" y="1591660"/>
            <a:ext cx="247588" cy="238065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3955696" y="1578048"/>
            <a:ext cx="1843579" cy="2441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5"/>
              </a:lnSpc>
              <a:buNone/>
            </a:pPr>
            <a:r>
              <a:rPr lang="en-US" sz="1620" b="1" kern="0" spc="3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Milestone 1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3955696" y="1902115"/>
            <a:ext cx="1843579" cy="4523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82"/>
              </a:lnSpc>
              <a:spcBef>
                <a:spcPts val="617"/>
              </a:spcBef>
              <a:buNone/>
            </a:pPr>
            <a:r>
              <a:rPr lang="en-US" sz="1350" b="1" kern="0" spc="2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will take image files directly from console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5435511" y="3868564"/>
            <a:ext cx="571357" cy="571357"/>
          </a:xfrm>
          <a:prstGeom prst="roundRect">
            <a:avLst>
              <a:gd name="adj" fmla="val 16004"/>
            </a:avLst>
          </a:prstGeom>
          <a:solidFill>
            <a:srgbClr val="466AAD"/>
          </a:solidFill>
        </p:spPr>
        <p:txBody>
          <a:bodyPr/>
          <a:lstStyle/>
          <a:p>
            <a:endParaRPr lang="en-US"/>
          </a:p>
        </p:txBody>
      </p:sp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90595" y="4043734"/>
            <a:ext cx="247588" cy="238065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6102094" y="4030122"/>
            <a:ext cx="1520822" cy="2441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5"/>
              </a:lnSpc>
              <a:buNone/>
            </a:pPr>
            <a:r>
              <a:rPr lang="en-US" sz="1620" b="1" kern="0" spc="3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Milestone 2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6102094" y="4354189"/>
            <a:ext cx="1520822" cy="4523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82"/>
              </a:lnSpc>
              <a:spcBef>
                <a:spcPts val="617"/>
              </a:spcBef>
              <a:buNone/>
            </a:pPr>
            <a:r>
              <a:rPr lang="en-US" sz="1350" b="1" kern="0" spc="2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Optimize the performance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7581909" y="1416490"/>
            <a:ext cx="571357" cy="571357"/>
          </a:xfrm>
          <a:prstGeom prst="roundRect">
            <a:avLst>
              <a:gd name="adj" fmla="val 16004"/>
            </a:avLst>
          </a:prstGeom>
          <a:solidFill>
            <a:srgbClr val="466AAD"/>
          </a:solidFill>
        </p:spPr>
        <p:txBody>
          <a:bodyPr/>
          <a:lstStyle/>
          <a:p>
            <a:endParaRPr lang="en-US"/>
          </a:p>
        </p:txBody>
      </p:sp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36906" y="1591660"/>
            <a:ext cx="247588" cy="238065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8248492" y="1578048"/>
            <a:ext cx="1801679" cy="2441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5"/>
              </a:lnSpc>
              <a:buNone/>
            </a:pPr>
            <a:r>
              <a:rPr lang="en-US" sz="1620" b="1" kern="0" spc="3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Milestone 3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8248492" y="1902115"/>
            <a:ext cx="1801679" cy="4523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82"/>
              </a:lnSpc>
              <a:spcBef>
                <a:spcPts val="617"/>
              </a:spcBef>
              <a:buNone/>
            </a:pPr>
            <a:r>
              <a:rPr lang="en-US" sz="1350" b="1" kern="0" spc="2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 more hidden layers to the network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0" y="5856411"/>
            <a:ext cx="12188952" cy="999875"/>
          </a:xfrm>
          <a:prstGeom prst="rect">
            <a:avLst/>
          </a:prstGeom>
          <a:solidFill>
            <a:srgbClr val="F3F7F1"/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Object 25"/>
          <p:cNvSpPr/>
          <p:nvPr/>
        </p:nvSpPr>
        <p:spPr>
          <a:xfrm>
            <a:off x="-95226" y="6142238"/>
            <a:ext cx="12379404" cy="4123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247"/>
              </a:lnSpc>
              <a:buNone/>
            </a:pPr>
            <a:r>
              <a:rPr lang="en-US" sz="2734" kern="0" spc="55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NEXT STEPS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D3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454455" y="3433797"/>
            <a:ext cx="7280042" cy="305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spcBef>
                <a:spcPts val="1661"/>
              </a:spcBef>
              <a:buNone/>
            </a:pPr>
            <a:r>
              <a:rPr lang="en-US" sz="2025" kern="0" spc="41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Repository Link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454455" y="3812172"/>
            <a:ext cx="7280042" cy="9373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7383"/>
              </a:lnSpc>
              <a:spcBef>
                <a:spcPts val="564"/>
              </a:spcBef>
              <a:buNone/>
            </a:pPr>
            <a:r>
              <a:rPr lang="en-US" sz="7031" b="1" u="sng" kern="0" spc="71" dirty="0">
                <a:solidFill>
                  <a:srgbClr val="11A9E2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  <a:hlinkClick r:id="rId3"/>
              </a:rPr>
              <a:t>Software Project Lab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1771" y="2459811"/>
            <a:ext cx="571357" cy="5713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900340" y="3162105"/>
            <a:ext cx="2388273" cy="5415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000000">
                    <a:alpha val="80000"/>
                  </a:srgbClr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Thank you.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D3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3855" y="419590"/>
            <a:ext cx="9290073" cy="5415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FFFFFF">
                    <a:alpha val="90000"/>
                  </a:srgbClr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Project Overview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53855" y="1105517"/>
            <a:ext cx="9290073" cy="2827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28"/>
              </a:lnSpc>
              <a:spcBef>
                <a:spcPts val="1114"/>
              </a:spcBef>
              <a:buNone/>
            </a:pPr>
            <a:r>
              <a:rPr lang="en-US" sz="1688" kern="0" spc="34" dirty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Neural network Implementation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9397828" y="0"/>
            <a:ext cx="2800646" cy="6865808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34890" t="609" r="34890" b="609"/>
          <a:stretch/>
        </p:blipFill>
        <p:spPr>
          <a:xfrm>
            <a:off x="9397828" y="0"/>
            <a:ext cx="2800646" cy="6865808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888925" y="1728504"/>
            <a:ext cx="6181816" cy="47062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598"/>
              </a:lnSpc>
              <a:buSzPct val="100000"/>
              <a:buFont typeface="+mj-lt"/>
              <a:buAutoNum type="arabicPeriod"/>
            </a:pPr>
            <a:r>
              <a:rPr lang="en-US" sz="2187" kern="0" spc="43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Defines functions for initializing the weights and biases of the network</a:t>
            </a:r>
          </a:p>
          <a:p>
            <a:pPr marL="242900" indent="-242900" algn="l">
              <a:lnSpc>
                <a:spcPts val="2598"/>
              </a:lnSpc>
              <a:spcBef>
                <a:spcPts val="2176"/>
              </a:spcBef>
              <a:buSzPct val="100000"/>
              <a:buFont typeface="+mj-lt"/>
              <a:buAutoNum type="arabicPeriod"/>
            </a:pPr>
            <a:r>
              <a:rPr lang="en-US" sz="2187" kern="0" spc="43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Calculating the softmax vector</a:t>
            </a:r>
          </a:p>
          <a:p>
            <a:pPr marL="242900" indent="-242900" algn="l">
              <a:lnSpc>
                <a:spcPts val="2598"/>
              </a:lnSpc>
              <a:spcBef>
                <a:spcPts val="2176"/>
              </a:spcBef>
              <a:buSzPct val="100000"/>
              <a:buFont typeface="+mj-lt"/>
              <a:buAutoNum type="arabicPeriod"/>
            </a:pPr>
            <a:r>
              <a:rPr lang="en-US" sz="2187" kern="0" spc="43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Forward propagating through the network to calculate activations</a:t>
            </a:r>
          </a:p>
          <a:p>
            <a:pPr marL="242900" indent="-242900" algn="l">
              <a:lnSpc>
                <a:spcPts val="2598"/>
              </a:lnSpc>
              <a:spcBef>
                <a:spcPts val="2176"/>
              </a:spcBef>
              <a:buSzPct val="100000"/>
              <a:buFont typeface="+mj-lt"/>
              <a:buAutoNum type="arabicPeriod"/>
            </a:pPr>
            <a:r>
              <a:rPr lang="en-US" sz="2187" kern="0" spc="43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Updating the gradients for a single training example</a:t>
            </a:r>
          </a:p>
          <a:p>
            <a:pPr marL="242900" indent="-242900" algn="l">
              <a:lnSpc>
                <a:spcPts val="2598"/>
              </a:lnSpc>
              <a:spcBef>
                <a:spcPts val="2176"/>
              </a:spcBef>
              <a:buSzPct val="100000"/>
              <a:buFont typeface="+mj-lt"/>
              <a:buAutoNum type="arabicPeriod"/>
            </a:pPr>
            <a:r>
              <a:rPr lang="en-US" sz="2187" kern="0" spc="43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Running one step of gradient descent to update the network</a:t>
            </a:r>
          </a:p>
          <a:p>
            <a:pPr marL="242900" indent="-242900" algn="l">
              <a:lnSpc>
                <a:spcPts val="2598"/>
              </a:lnSpc>
              <a:spcBef>
                <a:spcPts val="2176"/>
              </a:spcBef>
              <a:buSzPct val="100000"/>
              <a:buFont typeface="+mj-lt"/>
              <a:buAutoNum type="arabicPeriod"/>
            </a:pPr>
            <a:r>
              <a:rPr lang="en-US" sz="2187" kern="0" spc="43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Calculating the loss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19590"/>
            <a:ext cx="12188952" cy="5415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1D3557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Neural Network Architecture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656936"/>
            <a:ext cx="4723219" cy="4723219"/>
          </a:xfrm>
          <a:prstGeom prst="roundRect">
            <a:avLst>
              <a:gd name="adj" fmla="val 1936"/>
            </a:avLst>
          </a:prstGeom>
          <a:solidFill>
            <a:srgbClr val="FFFFFF">
              <a:alpha val="20000"/>
            </a:srgbClr>
          </a:solidFill>
          <a:ln w="25400">
            <a:solidFill>
              <a:srgbClr val="000000">
                <a:alpha val="8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-3109" t="-12799" r="-3109" b="-12799"/>
          <a:stretch/>
        </p:blipFill>
        <p:spPr>
          <a:xfrm>
            <a:off x="476131" y="1656936"/>
            <a:ext cx="4723219" cy="4723219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1" y="1656936"/>
            <a:ext cx="4723219" cy="4723219"/>
          </a:xfrm>
          <a:prstGeom prst="roundRect">
            <a:avLst>
              <a:gd name="adj" fmla="val 1936"/>
            </a:avLst>
          </a:prstGeom>
          <a:noFill/>
          <a:ln w="25400">
            <a:solidFill>
              <a:srgbClr val="000000">
                <a:alpha val="8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5675481" y="1587004"/>
            <a:ext cx="6641074" cy="48476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3453"/>
              </a:lnSpc>
              <a:buSzPct val="100000"/>
              <a:buChar char="•"/>
            </a:pPr>
            <a:r>
              <a:rPr lang="en-US" sz="2616" b="1" kern="0" spc="5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Training Data - MNIST Dataset</a:t>
            </a:r>
          </a:p>
          <a:p>
            <a:pPr marL="242900" indent="-242900" algn="l">
              <a:lnSpc>
                <a:spcPts val="3453"/>
              </a:lnSpc>
              <a:spcBef>
                <a:spcPts val="1726"/>
              </a:spcBef>
              <a:buSzPct val="100000"/>
              <a:buChar char="•"/>
            </a:pPr>
            <a:r>
              <a:rPr lang="en-US" sz="2616" b="1" kern="0" spc="5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Forward Propagation</a:t>
            </a:r>
          </a:p>
          <a:p>
            <a:pPr marL="242900" indent="-242900" algn="l">
              <a:lnSpc>
                <a:spcPts val="3453"/>
              </a:lnSpc>
              <a:spcBef>
                <a:spcPts val="1726"/>
              </a:spcBef>
              <a:buSzPct val="100000"/>
              <a:buChar char="•"/>
            </a:pPr>
            <a:r>
              <a:rPr lang="en-US" sz="2616" b="1" kern="0" spc="5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Backpropagation</a:t>
            </a:r>
          </a:p>
          <a:p>
            <a:pPr marL="242900" indent="-242900" algn="l">
              <a:lnSpc>
                <a:spcPts val="3453"/>
              </a:lnSpc>
              <a:spcBef>
                <a:spcPts val="1726"/>
              </a:spcBef>
              <a:buSzPct val="100000"/>
              <a:buChar char="•"/>
            </a:pPr>
            <a:r>
              <a:rPr lang="en-US" sz="2616" b="1" kern="0" spc="5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Gradient Update</a:t>
            </a:r>
          </a:p>
          <a:p>
            <a:pPr marL="242900" indent="-242900" algn="l">
              <a:lnSpc>
                <a:spcPts val="3453"/>
              </a:lnSpc>
              <a:spcBef>
                <a:spcPts val="1726"/>
              </a:spcBef>
              <a:buSzPct val="100000"/>
              <a:buChar char="•"/>
            </a:pPr>
            <a:r>
              <a:rPr lang="en-US" sz="2616" b="1" kern="0" spc="5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Training Step</a:t>
            </a:r>
          </a:p>
          <a:p>
            <a:pPr marL="242900" indent="-242900" algn="l">
              <a:lnSpc>
                <a:spcPts val="3453"/>
              </a:lnSpc>
              <a:spcBef>
                <a:spcPts val="1726"/>
              </a:spcBef>
              <a:buSzPct val="100000"/>
              <a:buChar char="•"/>
            </a:pPr>
            <a:r>
              <a:rPr lang="en-US" sz="2616" b="1" kern="0" spc="52" dirty="0">
                <a:solidFill>
                  <a:srgbClr val="2222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Sample Neural Network for Digit recognition</a:t>
            </a:r>
          </a:p>
          <a:p>
            <a:pPr marL="242900" indent="-242900" algn="l">
              <a:lnSpc>
                <a:spcPts val="3453"/>
              </a:lnSpc>
              <a:spcBef>
                <a:spcPts val="1726"/>
              </a:spcBef>
              <a:buSzPct val="100000"/>
              <a:buChar char="•"/>
            </a:pPr>
            <a:r>
              <a:rPr lang="en-US" sz="2616" b="1" kern="0" spc="5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Code implementation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262600" y="419590"/>
            <a:ext cx="7804932" cy="5415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FFFFFF">
                    <a:alpha val="90000"/>
                  </a:srgbClr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Training Data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262600" y="1107897"/>
            <a:ext cx="7804932" cy="305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spcBef>
                <a:spcPts val="1133"/>
              </a:spcBef>
              <a:buNone/>
            </a:pPr>
            <a:r>
              <a:rPr lang="en-US" sz="2025" b="1" kern="0" spc="41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MNIST Dataset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0" y="0"/>
            <a:ext cx="4150761" cy="6865808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9213" t="-20372" r="5699" b="-20372"/>
          <a:stretch/>
        </p:blipFill>
        <p:spPr>
          <a:xfrm>
            <a:off x="0" y="0"/>
            <a:ext cx="4150761" cy="6865808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712596" y="3038906"/>
            <a:ext cx="7595434" cy="24055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887"/>
              </a:lnSpc>
              <a:buSzPct val="100000"/>
              <a:buFont typeface="+mj-lt"/>
              <a:buAutoNum type="arabicPeriod"/>
            </a:pPr>
            <a:r>
              <a:rPr lang="en-US" sz="2430" kern="0" spc="49" dirty="0">
                <a:solidFill>
                  <a:srgbClr val="D1D5D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Collection of handwritten digits (0-9)</a:t>
            </a:r>
          </a:p>
          <a:p>
            <a:pPr marL="242900" indent="-242900" algn="l">
              <a:lnSpc>
                <a:spcPts val="2887"/>
              </a:lnSpc>
              <a:spcBef>
                <a:spcPts val="2418"/>
              </a:spcBef>
              <a:buSzPct val="100000"/>
              <a:buFont typeface="+mj-lt"/>
              <a:buAutoNum type="arabicPeriod"/>
            </a:pPr>
            <a:r>
              <a:rPr lang="en-US" sz="2430" kern="0" spc="49" dirty="0">
                <a:solidFill>
                  <a:srgbClr val="D1D5D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28x28 pixels</a:t>
            </a:r>
          </a:p>
          <a:p>
            <a:pPr marL="242900" indent="-242900" algn="l">
              <a:lnSpc>
                <a:spcPts val="2887"/>
              </a:lnSpc>
              <a:spcBef>
                <a:spcPts val="2418"/>
              </a:spcBef>
              <a:buSzPct val="100000"/>
              <a:buFont typeface="+mj-lt"/>
              <a:buAutoNum type="arabicPeriod"/>
            </a:pPr>
            <a:r>
              <a:rPr lang="en-US" sz="2430" kern="0" spc="49" dirty="0">
                <a:solidFill>
                  <a:srgbClr val="D1D5D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60,000 training images and labels</a:t>
            </a:r>
          </a:p>
          <a:p>
            <a:pPr marL="242900" indent="-242900" algn="l">
              <a:lnSpc>
                <a:spcPts val="2887"/>
              </a:lnSpc>
              <a:spcBef>
                <a:spcPts val="2418"/>
              </a:spcBef>
              <a:buSzPct val="100000"/>
              <a:buFont typeface="+mj-lt"/>
              <a:buAutoNum type="arabicPeriod"/>
            </a:pPr>
            <a:r>
              <a:rPr lang="en-US" sz="2430" kern="0" spc="49" dirty="0">
                <a:solidFill>
                  <a:srgbClr val="D1D5D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10,000 test images and labels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76131"/>
            <a:ext cx="5627868" cy="29615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1137477" y="1023979"/>
            <a:ext cx="4305176" cy="18747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7383"/>
              </a:lnSpc>
              <a:buNone/>
            </a:pPr>
            <a:r>
              <a:rPr lang="en-US" sz="7031" b="1" kern="0" spc="71" dirty="0">
                <a:solidFill>
                  <a:srgbClr val="000000">
                    <a:alpha val="80000"/>
                  </a:srgbClr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Forward Propagation.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6094476" y="476131"/>
            <a:ext cx="5627868" cy="29615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-22267" t="-23962" r="-22267" b="-23962"/>
          <a:stretch/>
        </p:blipFill>
        <p:spPr>
          <a:xfrm>
            <a:off x="6094476" y="476131"/>
            <a:ext cx="5627868" cy="2961534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76131" y="3428143"/>
            <a:ext cx="11255735" cy="29615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4"/>
          <a:srcRect l="-25481" t="6974" r="-25481" b="3442"/>
          <a:stretch/>
        </p:blipFill>
        <p:spPr>
          <a:xfrm>
            <a:off x="476131" y="3428143"/>
            <a:ext cx="11255735" cy="29615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95226"/>
            <a:ext cx="11998500" cy="666583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5429" r="5429"/>
          <a:stretch/>
        </p:blipFill>
        <p:spPr>
          <a:xfrm>
            <a:off x="95226" y="95226"/>
            <a:ext cx="11998500" cy="66658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76131"/>
            <a:ext cx="5570732" cy="590402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8690" t="-39054" r="8084" b="-39054"/>
          <a:stretch/>
        </p:blipFill>
        <p:spPr>
          <a:xfrm>
            <a:off x="476131" y="476131"/>
            <a:ext cx="5570732" cy="590402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142089" y="476131"/>
            <a:ext cx="5570732" cy="5904024"/>
          </a:xfrm>
          <a:prstGeom prst="rect">
            <a:avLst/>
          </a:prstGeom>
          <a:solidFill>
            <a:srgbClr val="FEFEFE"/>
          </a:solidFill>
        </p:spPr>
        <p:txBody>
          <a:bodyPr/>
          <a:lstStyle/>
          <a:p>
            <a:endParaRPr lang="en-US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4"/>
          <a:srcRect l="-16895" t="-10606" r="-16895" b="-10606"/>
          <a:stretch/>
        </p:blipFill>
        <p:spPr>
          <a:xfrm>
            <a:off x="6142089" y="476131"/>
            <a:ext cx="5570732" cy="590402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87436" y="422826"/>
            <a:ext cx="4228043" cy="84751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806119" y="574008"/>
            <a:ext cx="4182096" cy="5523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351"/>
              </a:lnSpc>
              <a:buNone/>
            </a:pPr>
            <a:r>
              <a:rPr lang="en-US" sz="4781" b="1" kern="0" spc="48" dirty="0">
                <a:solidFill>
                  <a:srgbClr val="000000">
                    <a:alpha val="80000"/>
                  </a:srgbClr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Gradient Descent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95226"/>
            <a:ext cx="11998500" cy="666583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6913" t="-3786" r="-6913" b="-3786"/>
          <a:stretch/>
        </p:blipFill>
        <p:spPr>
          <a:xfrm>
            <a:off x="95226" y="95226"/>
            <a:ext cx="11998500" cy="66658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l="-4010" t="-16255" r="-4010" b="-16255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7309" y="48617"/>
            <a:ext cx="9408347" cy="70467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236736" y="144712"/>
            <a:ext cx="9884850" cy="4886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849"/>
              </a:lnSpc>
              <a:buNone/>
            </a:pPr>
            <a:r>
              <a:rPr lang="en-US" sz="3240" b="1" kern="0" spc="65" dirty="0">
                <a:solidFill>
                  <a:srgbClr val="2222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Sample Neural Network for Digit recognition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</Words>
  <Application>Microsoft Office PowerPoint</Application>
  <PresentationFormat>Widescreen</PresentationFormat>
  <Paragraphs>57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Bebas Neue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Thesis Defense</dc:title>
  <dc:subject>Master Thesis Defense</dc:subject>
  <dc:creator>Sumaiya Islam</dc:creator>
  <cp:lastModifiedBy>Sumaiya Islam</cp:lastModifiedBy>
  <cp:revision>2</cp:revision>
  <dcterms:created xsi:type="dcterms:W3CDTF">2023-09-10T00:23:02Z</dcterms:created>
  <dcterms:modified xsi:type="dcterms:W3CDTF">2023-09-10T00:24:31Z</dcterms:modified>
</cp:coreProperties>
</file>